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275" r:id="rId4"/>
    <p:sldId id="258" r:id="rId5"/>
    <p:sldId id="257" r:id="rId6"/>
    <p:sldId id="269" r:id="rId7"/>
    <p:sldId id="270" r:id="rId8"/>
    <p:sldId id="271" r:id="rId9"/>
    <p:sldId id="272" r:id="rId10"/>
    <p:sldId id="273" r:id="rId11"/>
    <p:sldId id="282" r:id="rId12"/>
    <p:sldId id="283" r:id="rId13"/>
    <p:sldId id="284" r:id="rId14"/>
    <p:sldId id="276" r:id="rId15"/>
    <p:sldId id="277" r:id="rId16"/>
    <p:sldId id="285" r:id="rId17"/>
    <p:sldId id="280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8746-AA28-4469-BDF5-29F38EA8062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E08AD4B-A163-4480-B84A-A23CB361F63C}">
      <dgm:prSet custT="1"/>
      <dgm:spPr/>
      <dgm:t>
        <a:bodyPr/>
        <a:lstStyle/>
        <a:p>
          <a:pPr rtl="0"/>
          <a:r>
            <a:rPr lang="ru-RU" sz="3200" b="1" u="sng" dirty="0" smtClean="0"/>
            <a:t>Для этого нужны</a:t>
          </a:r>
          <a:r>
            <a:rPr lang="ru-RU" sz="3200" b="1" dirty="0" smtClean="0"/>
            <a:t>:</a:t>
          </a:r>
          <a:endParaRPr lang="ru-RU" sz="3200" b="1" dirty="0"/>
        </a:p>
      </dgm:t>
    </dgm:pt>
    <dgm:pt modelId="{90085EFD-3000-40F0-8C26-10095F19941B}" type="parTrans" cxnId="{F85D788E-CAAE-4B1D-8440-025BEA9C0D45}">
      <dgm:prSet/>
      <dgm:spPr/>
      <dgm:t>
        <a:bodyPr/>
        <a:lstStyle/>
        <a:p>
          <a:endParaRPr lang="ru-RU"/>
        </a:p>
      </dgm:t>
    </dgm:pt>
    <dgm:pt modelId="{28C8E427-38FF-4D33-B943-28CC226C8D8C}" type="sibTrans" cxnId="{F85D788E-CAAE-4B1D-8440-025BEA9C0D45}">
      <dgm:prSet/>
      <dgm:spPr/>
      <dgm:t>
        <a:bodyPr/>
        <a:lstStyle/>
        <a:p>
          <a:endParaRPr lang="ru-RU"/>
        </a:p>
      </dgm:t>
    </dgm:pt>
    <dgm:pt modelId="{5D23FA2C-5C3C-4023-84D8-293356F9D8E1}">
      <dgm:prSet custT="1"/>
      <dgm:spPr/>
      <dgm:t>
        <a:bodyPr/>
        <a:lstStyle/>
        <a:p>
          <a:pPr rtl="0"/>
          <a:r>
            <a:rPr lang="ru-RU" sz="2400" dirty="0" smtClean="0"/>
            <a:t>знание возрастных и индивидуальных особенностей, возможностей детей </a:t>
          </a:r>
          <a:endParaRPr lang="ru-RU" sz="2400" dirty="0"/>
        </a:p>
      </dgm:t>
    </dgm:pt>
    <dgm:pt modelId="{ED249DF7-DF78-4BCF-9DD0-F841734792CF}" type="parTrans" cxnId="{E47EF207-8882-434B-90D1-5ECFB6348B36}">
      <dgm:prSet/>
      <dgm:spPr/>
      <dgm:t>
        <a:bodyPr/>
        <a:lstStyle/>
        <a:p>
          <a:endParaRPr lang="ru-RU"/>
        </a:p>
      </dgm:t>
    </dgm:pt>
    <dgm:pt modelId="{D8EAAF37-70F6-44E1-A6B0-30A8375D3A85}" type="sibTrans" cxnId="{E47EF207-8882-434B-90D1-5ECFB6348B36}">
      <dgm:prSet/>
      <dgm:spPr/>
      <dgm:t>
        <a:bodyPr/>
        <a:lstStyle/>
        <a:p>
          <a:endParaRPr lang="ru-RU"/>
        </a:p>
      </dgm:t>
    </dgm:pt>
    <dgm:pt modelId="{9F1974C5-D1A3-4861-BD0B-204B0F087BCC}">
      <dgm:prSet custT="1"/>
      <dgm:spPr/>
      <dgm:t>
        <a:bodyPr/>
        <a:lstStyle/>
        <a:p>
          <a:pPr rtl="0"/>
          <a:r>
            <a:rPr lang="ru-RU" sz="2400" dirty="0" smtClean="0"/>
            <a:t>подготовительная работа в семье,</a:t>
          </a:r>
          <a:endParaRPr lang="ru-RU" sz="2400" dirty="0"/>
        </a:p>
      </dgm:t>
    </dgm:pt>
    <dgm:pt modelId="{4CCE2BCE-9514-4C52-9FEC-FF9997FA0CD2}" type="parTrans" cxnId="{83786D4F-7940-4CA8-BA9C-68B17A3E2BA3}">
      <dgm:prSet/>
      <dgm:spPr/>
      <dgm:t>
        <a:bodyPr/>
        <a:lstStyle/>
        <a:p>
          <a:endParaRPr lang="ru-RU"/>
        </a:p>
      </dgm:t>
    </dgm:pt>
    <dgm:pt modelId="{6DACAE68-8CEC-41EC-8142-93C3DFFBD891}" type="sibTrans" cxnId="{83786D4F-7940-4CA8-BA9C-68B17A3E2BA3}">
      <dgm:prSet/>
      <dgm:spPr/>
      <dgm:t>
        <a:bodyPr/>
        <a:lstStyle/>
        <a:p>
          <a:endParaRPr lang="ru-RU"/>
        </a:p>
      </dgm:t>
    </dgm:pt>
    <dgm:pt modelId="{D4D9F8D4-06CC-47A9-8939-9A37B8B1337C}">
      <dgm:prSet custT="1"/>
      <dgm:spPr/>
      <dgm:t>
        <a:bodyPr/>
        <a:lstStyle/>
        <a:p>
          <a:pPr rtl="0"/>
          <a:r>
            <a:rPr lang="ru-RU" sz="2000" dirty="0" smtClean="0"/>
            <a:t>выработка единых требований к поведению ребенка, согласование воздействий на него дома и в детском саду</a:t>
          </a:r>
          <a:endParaRPr lang="ru-RU" sz="2000" dirty="0"/>
        </a:p>
      </dgm:t>
    </dgm:pt>
    <dgm:pt modelId="{F491383C-19F3-4F0D-A8A0-2C735DAFAF4A}" type="parTrans" cxnId="{6862E1BA-A004-4A76-9710-7BB6F410639E}">
      <dgm:prSet/>
      <dgm:spPr/>
      <dgm:t>
        <a:bodyPr/>
        <a:lstStyle/>
        <a:p>
          <a:endParaRPr lang="ru-RU"/>
        </a:p>
      </dgm:t>
    </dgm:pt>
    <dgm:pt modelId="{82E32B3D-61D9-4A85-941D-EB1841C53CDD}" type="sibTrans" cxnId="{6862E1BA-A004-4A76-9710-7BB6F410639E}">
      <dgm:prSet/>
      <dgm:spPr/>
      <dgm:t>
        <a:bodyPr/>
        <a:lstStyle/>
        <a:p>
          <a:endParaRPr lang="ru-RU"/>
        </a:p>
      </dgm:t>
    </dgm:pt>
    <dgm:pt modelId="{614616EA-E9C4-4D59-89E5-D18131CCDCAF}" type="pres">
      <dgm:prSet presAssocID="{7ED38746-AA28-4469-BDF5-29F38EA8062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AC7F7C-4FA2-4011-BA5C-EEC3CEDC7CF7}" type="pres">
      <dgm:prSet presAssocID="{6E08AD4B-A163-4480-B84A-A23CB361F63C}" presName="circle1" presStyleLbl="node1" presStyleIdx="0" presStyleCnt="4"/>
      <dgm:spPr/>
    </dgm:pt>
    <dgm:pt modelId="{320F7947-CBE8-4A42-8E2B-DF9B1E763432}" type="pres">
      <dgm:prSet presAssocID="{6E08AD4B-A163-4480-B84A-A23CB361F63C}" presName="space" presStyleCnt="0"/>
      <dgm:spPr/>
    </dgm:pt>
    <dgm:pt modelId="{D4A46ADE-D608-4BBF-8310-07D646BE58CA}" type="pres">
      <dgm:prSet presAssocID="{6E08AD4B-A163-4480-B84A-A23CB361F63C}" presName="rect1" presStyleLbl="alignAcc1" presStyleIdx="0" presStyleCnt="4" custLinFactNeighborX="0" custLinFactNeighborY="-2778"/>
      <dgm:spPr/>
      <dgm:t>
        <a:bodyPr/>
        <a:lstStyle/>
        <a:p>
          <a:endParaRPr lang="ru-RU"/>
        </a:p>
      </dgm:t>
    </dgm:pt>
    <dgm:pt modelId="{1CCFD765-F087-49EE-BED2-F0612F9CA2F8}" type="pres">
      <dgm:prSet presAssocID="{5D23FA2C-5C3C-4023-84D8-293356F9D8E1}" presName="vertSpace2" presStyleLbl="node1" presStyleIdx="0" presStyleCnt="4"/>
      <dgm:spPr/>
    </dgm:pt>
    <dgm:pt modelId="{1146075C-4378-442F-B17B-94FD0C589C3D}" type="pres">
      <dgm:prSet presAssocID="{5D23FA2C-5C3C-4023-84D8-293356F9D8E1}" presName="circle2" presStyleLbl="node1" presStyleIdx="1" presStyleCnt="4"/>
      <dgm:spPr/>
    </dgm:pt>
    <dgm:pt modelId="{73943566-3C1F-4BA0-ADD2-71B2EC1BD20C}" type="pres">
      <dgm:prSet presAssocID="{5D23FA2C-5C3C-4023-84D8-293356F9D8E1}" presName="rect2" presStyleLbl="alignAcc1" presStyleIdx="1" presStyleCnt="4" custScaleY="104259"/>
      <dgm:spPr/>
      <dgm:t>
        <a:bodyPr/>
        <a:lstStyle/>
        <a:p>
          <a:endParaRPr lang="ru-RU"/>
        </a:p>
      </dgm:t>
    </dgm:pt>
    <dgm:pt modelId="{8E087E0A-92B4-426D-A19F-19F199EF5E61}" type="pres">
      <dgm:prSet presAssocID="{9F1974C5-D1A3-4861-BD0B-204B0F087BCC}" presName="vertSpace3" presStyleLbl="node1" presStyleIdx="1" presStyleCnt="4"/>
      <dgm:spPr/>
    </dgm:pt>
    <dgm:pt modelId="{788FACFF-990E-4F01-ACED-5B0C0CAEC7E3}" type="pres">
      <dgm:prSet presAssocID="{9F1974C5-D1A3-4861-BD0B-204B0F087BCC}" presName="circle3" presStyleLbl="node1" presStyleIdx="2" presStyleCnt="4"/>
      <dgm:spPr/>
    </dgm:pt>
    <dgm:pt modelId="{EC17431A-BFDA-40C0-B498-13B07972F28D}" type="pres">
      <dgm:prSet presAssocID="{9F1974C5-D1A3-4861-BD0B-204B0F087BCC}" presName="rect3" presStyleLbl="alignAcc1" presStyleIdx="2" presStyleCnt="4"/>
      <dgm:spPr/>
      <dgm:t>
        <a:bodyPr/>
        <a:lstStyle/>
        <a:p>
          <a:endParaRPr lang="ru-RU"/>
        </a:p>
      </dgm:t>
    </dgm:pt>
    <dgm:pt modelId="{9D20F575-AF92-441B-B07E-2845A2C7B2AE}" type="pres">
      <dgm:prSet presAssocID="{D4D9F8D4-06CC-47A9-8939-9A37B8B1337C}" presName="vertSpace4" presStyleLbl="node1" presStyleIdx="2" presStyleCnt="4"/>
      <dgm:spPr/>
    </dgm:pt>
    <dgm:pt modelId="{61CDC02A-33EF-42FB-9CB2-B6C88AC614C4}" type="pres">
      <dgm:prSet presAssocID="{D4D9F8D4-06CC-47A9-8939-9A37B8B1337C}" presName="circle4" presStyleLbl="node1" presStyleIdx="3" presStyleCnt="4"/>
      <dgm:spPr/>
    </dgm:pt>
    <dgm:pt modelId="{264B1264-C0DA-4045-99EF-58D4AB9EAB20}" type="pres">
      <dgm:prSet presAssocID="{D4D9F8D4-06CC-47A9-8939-9A37B8B1337C}" presName="rect4" presStyleLbl="alignAcc1" presStyleIdx="3" presStyleCnt="4"/>
      <dgm:spPr/>
      <dgm:t>
        <a:bodyPr/>
        <a:lstStyle/>
        <a:p>
          <a:endParaRPr lang="ru-RU"/>
        </a:p>
      </dgm:t>
    </dgm:pt>
    <dgm:pt modelId="{DE3C6F04-B9B5-4DEF-80E9-AB1D235CBC5C}" type="pres">
      <dgm:prSet presAssocID="{6E08AD4B-A163-4480-B84A-A23CB361F63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7AD11-2F83-45A3-9C5A-6F0BDD9EFAD3}" type="pres">
      <dgm:prSet presAssocID="{5D23FA2C-5C3C-4023-84D8-293356F9D8E1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8313-4BF2-43DA-9140-4B89C674C3D2}" type="pres">
      <dgm:prSet presAssocID="{9F1974C5-D1A3-4861-BD0B-204B0F087BC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EDD64-281B-452B-B347-3D45D2CB4695}" type="pres">
      <dgm:prSet presAssocID="{D4D9F8D4-06CC-47A9-8939-9A37B8B1337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5A83F-1592-40F9-86B4-FE203DA8A6C8}" type="presOf" srcId="{6E08AD4B-A163-4480-B84A-A23CB361F63C}" destId="{D4A46ADE-D608-4BBF-8310-07D646BE58CA}" srcOrd="0" destOrd="0" presId="urn:microsoft.com/office/officeart/2005/8/layout/target3"/>
    <dgm:cxn modelId="{A702E59F-BCFB-45ED-BE4F-91C3AFC5D417}" type="presOf" srcId="{9F1974C5-D1A3-4861-BD0B-204B0F087BCC}" destId="{64EB8313-4BF2-43DA-9140-4B89C674C3D2}" srcOrd="1" destOrd="0" presId="urn:microsoft.com/office/officeart/2005/8/layout/target3"/>
    <dgm:cxn modelId="{86DE88CE-9441-4AB5-8B65-331D912894F0}" type="presOf" srcId="{D4D9F8D4-06CC-47A9-8939-9A37B8B1337C}" destId="{880EDD64-281B-452B-B347-3D45D2CB4695}" srcOrd="1" destOrd="0" presId="urn:microsoft.com/office/officeart/2005/8/layout/target3"/>
    <dgm:cxn modelId="{E47EF207-8882-434B-90D1-5ECFB6348B36}" srcId="{7ED38746-AA28-4469-BDF5-29F38EA80623}" destId="{5D23FA2C-5C3C-4023-84D8-293356F9D8E1}" srcOrd="1" destOrd="0" parTransId="{ED249DF7-DF78-4BCF-9DD0-F841734792CF}" sibTransId="{D8EAAF37-70F6-44E1-A6B0-30A8375D3A85}"/>
    <dgm:cxn modelId="{F85D788E-CAAE-4B1D-8440-025BEA9C0D45}" srcId="{7ED38746-AA28-4469-BDF5-29F38EA80623}" destId="{6E08AD4B-A163-4480-B84A-A23CB361F63C}" srcOrd="0" destOrd="0" parTransId="{90085EFD-3000-40F0-8C26-10095F19941B}" sibTransId="{28C8E427-38FF-4D33-B943-28CC226C8D8C}"/>
    <dgm:cxn modelId="{2D842E15-88A4-4480-A11B-8063E8558E45}" type="presOf" srcId="{5D23FA2C-5C3C-4023-84D8-293356F9D8E1}" destId="{7257AD11-2F83-45A3-9C5A-6F0BDD9EFAD3}" srcOrd="1" destOrd="0" presId="urn:microsoft.com/office/officeart/2005/8/layout/target3"/>
    <dgm:cxn modelId="{83786D4F-7940-4CA8-BA9C-68B17A3E2BA3}" srcId="{7ED38746-AA28-4469-BDF5-29F38EA80623}" destId="{9F1974C5-D1A3-4861-BD0B-204B0F087BCC}" srcOrd="2" destOrd="0" parTransId="{4CCE2BCE-9514-4C52-9FEC-FF9997FA0CD2}" sibTransId="{6DACAE68-8CEC-41EC-8142-93C3DFFBD891}"/>
    <dgm:cxn modelId="{4911E96A-0331-47A1-9B3A-4F5A60D4A585}" type="presOf" srcId="{7ED38746-AA28-4469-BDF5-29F38EA80623}" destId="{614616EA-E9C4-4D59-89E5-D18131CCDCAF}" srcOrd="0" destOrd="0" presId="urn:microsoft.com/office/officeart/2005/8/layout/target3"/>
    <dgm:cxn modelId="{6862E1BA-A004-4A76-9710-7BB6F410639E}" srcId="{7ED38746-AA28-4469-BDF5-29F38EA80623}" destId="{D4D9F8D4-06CC-47A9-8939-9A37B8B1337C}" srcOrd="3" destOrd="0" parTransId="{F491383C-19F3-4F0D-A8A0-2C735DAFAF4A}" sibTransId="{82E32B3D-61D9-4A85-941D-EB1841C53CDD}"/>
    <dgm:cxn modelId="{84EF781A-AA28-4EEB-819F-CBCAE2768A7F}" type="presOf" srcId="{5D23FA2C-5C3C-4023-84D8-293356F9D8E1}" destId="{73943566-3C1F-4BA0-ADD2-71B2EC1BD20C}" srcOrd="0" destOrd="0" presId="urn:microsoft.com/office/officeart/2005/8/layout/target3"/>
    <dgm:cxn modelId="{30E455BC-4A6B-4EA7-B342-B9E0B4F3DCBE}" type="presOf" srcId="{6E08AD4B-A163-4480-B84A-A23CB361F63C}" destId="{DE3C6F04-B9B5-4DEF-80E9-AB1D235CBC5C}" srcOrd="1" destOrd="0" presId="urn:microsoft.com/office/officeart/2005/8/layout/target3"/>
    <dgm:cxn modelId="{69CAD6C2-F047-4EB7-AD00-8138387636BE}" type="presOf" srcId="{9F1974C5-D1A3-4861-BD0B-204B0F087BCC}" destId="{EC17431A-BFDA-40C0-B498-13B07972F28D}" srcOrd="0" destOrd="0" presId="urn:microsoft.com/office/officeart/2005/8/layout/target3"/>
    <dgm:cxn modelId="{CEEE24F4-3DCD-422F-B34A-27B73EB7BE81}" type="presOf" srcId="{D4D9F8D4-06CC-47A9-8939-9A37B8B1337C}" destId="{264B1264-C0DA-4045-99EF-58D4AB9EAB20}" srcOrd="0" destOrd="0" presId="urn:microsoft.com/office/officeart/2005/8/layout/target3"/>
    <dgm:cxn modelId="{A2693A03-EA6B-44B9-8DE1-A03A68CEC0C7}" type="presParOf" srcId="{614616EA-E9C4-4D59-89E5-D18131CCDCAF}" destId="{09AC7F7C-4FA2-4011-BA5C-EEC3CEDC7CF7}" srcOrd="0" destOrd="0" presId="urn:microsoft.com/office/officeart/2005/8/layout/target3"/>
    <dgm:cxn modelId="{F662EA43-FAF0-4CAB-A33F-9026B20C8D07}" type="presParOf" srcId="{614616EA-E9C4-4D59-89E5-D18131CCDCAF}" destId="{320F7947-CBE8-4A42-8E2B-DF9B1E763432}" srcOrd="1" destOrd="0" presId="urn:microsoft.com/office/officeart/2005/8/layout/target3"/>
    <dgm:cxn modelId="{229D9AA4-2F5B-4384-B4E1-E9E8CA229FD1}" type="presParOf" srcId="{614616EA-E9C4-4D59-89E5-D18131CCDCAF}" destId="{D4A46ADE-D608-4BBF-8310-07D646BE58CA}" srcOrd="2" destOrd="0" presId="urn:microsoft.com/office/officeart/2005/8/layout/target3"/>
    <dgm:cxn modelId="{5AF5F7DC-C48F-4CD4-B640-7115E2D86B8D}" type="presParOf" srcId="{614616EA-E9C4-4D59-89E5-D18131CCDCAF}" destId="{1CCFD765-F087-49EE-BED2-F0612F9CA2F8}" srcOrd="3" destOrd="0" presId="urn:microsoft.com/office/officeart/2005/8/layout/target3"/>
    <dgm:cxn modelId="{7FDE0B9D-78E5-4D42-992A-96D5DFDA1AF8}" type="presParOf" srcId="{614616EA-E9C4-4D59-89E5-D18131CCDCAF}" destId="{1146075C-4378-442F-B17B-94FD0C589C3D}" srcOrd="4" destOrd="0" presId="urn:microsoft.com/office/officeart/2005/8/layout/target3"/>
    <dgm:cxn modelId="{7488569B-0811-4746-B7B9-712A3B27BAB3}" type="presParOf" srcId="{614616EA-E9C4-4D59-89E5-D18131CCDCAF}" destId="{73943566-3C1F-4BA0-ADD2-71B2EC1BD20C}" srcOrd="5" destOrd="0" presId="urn:microsoft.com/office/officeart/2005/8/layout/target3"/>
    <dgm:cxn modelId="{BC936677-D9D6-49C6-8289-DCFF15AF6266}" type="presParOf" srcId="{614616EA-E9C4-4D59-89E5-D18131CCDCAF}" destId="{8E087E0A-92B4-426D-A19F-19F199EF5E61}" srcOrd="6" destOrd="0" presId="urn:microsoft.com/office/officeart/2005/8/layout/target3"/>
    <dgm:cxn modelId="{5E5729A7-711D-43F1-BCBE-287AC7E24B05}" type="presParOf" srcId="{614616EA-E9C4-4D59-89E5-D18131CCDCAF}" destId="{788FACFF-990E-4F01-ACED-5B0C0CAEC7E3}" srcOrd="7" destOrd="0" presId="urn:microsoft.com/office/officeart/2005/8/layout/target3"/>
    <dgm:cxn modelId="{87CB0861-A87F-45A9-9CB6-299EB6597BC3}" type="presParOf" srcId="{614616EA-E9C4-4D59-89E5-D18131CCDCAF}" destId="{EC17431A-BFDA-40C0-B498-13B07972F28D}" srcOrd="8" destOrd="0" presId="urn:microsoft.com/office/officeart/2005/8/layout/target3"/>
    <dgm:cxn modelId="{C685BA3E-260D-4304-9D8B-1DFE88700F7E}" type="presParOf" srcId="{614616EA-E9C4-4D59-89E5-D18131CCDCAF}" destId="{9D20F575-AF92-441B-B07E-2845A2C7B2AE}" srcOrd="9" destOrd="0" presId="urn:microsoft.com/office/officeart/2005/8/layout/target3"/>
    <dgm:cxn modelId="{6195BC3A-1CD9-47C8-AC9D-F8B2F1023D43}" type="presParOf" srcId="{614616EA-E9C4-4D59-89E5-D18131CCDCAF}" destId="{61CDC02A-33EF-42FB-9CB2-B6C88AC614C4}" srcOrd="10" destOrd="0" presId="urn:microsoft.com/office/officeart/2005/8/layout/target3"/>
    <dgm:cxn modelId="{52BA8310-AF36-4BB1-B6C3-977B0E07694A}" type="presParOf" srcId="{614616EA-E9C4-4D59-89E5-D18131CCDCAF}" destId="{264B1264-C0DA-4045-99EF-58D4AB9EAB20}" srcOrd="11" destOrd="0" presId="urn:microsoft.com/office/officeart/2005/8/layout/target3"/>
    <dgm:cxn modelId="{EEF34BA7-A7AE-46AF-B52E-C1DE24E249ED}" type="presParOf" srcId="{614616EA-E9C4-4D59-89E5-D18131CCDCAF}" destId="{DE3C6F04-B9B5-4DEF-80E9-AB1D235CBC5C}" srcOrd="12" destOrd="0" presId="urn:microsoft.com/office/officeart/2005/8/layout/target3"/>
    <dgm:cxn modelId="{58697447-8184-4730-869B-CD82F091676B}" type="presParOf" srcId="{614616EA-E9C4-4D59-89E5-D18131CCDCAF}" destId="{7257AD11-2F83-45A3-9C5A-6F0BDD9EFAD3}" srcOrd="13" destOrd="0" presId="urn:microsoft.com/office/officeart/2005/8/layout/target3"/>
    <dgm:cxn modelId="{88BBC142-A2B6-4945-A8D7-A7780F2410CB}" type="presParOf" srcId="{614616EA-E9C4-4D59-89E5-D18131CCDCAF}" destId="{64EB8313-4BF2-43DA-9140-4B89C674C3D2}" srcOrd="14" destOrd="0" presId="urn:microsoft.com/office/officeart/2005/8/layout/target3"/>
    <dgm:cxn modelId="{DC64DE58-A4D0-45D7-B249-E34FC400F9CC}" type="presParOf" srcId="{614616EA-E9C4-4D59-89E5-D18131CCDCAF}" destId="{880EDD64-281B-452B-B347-3D45D2CB469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C7F7C-4FA2-4011-BA5C-EEC3CEDC7CF7}">
      <dsp:nvSpPr>
        <dsp:cNvPr id="0" name=""/>
        <dsp:cNvSpPr/>
      </dsp:nvSpPr>
      <dsp:spPr>
        <a:xfrm>
          <a:off x="0" y="0"/>
          <a:ext cx="2571767" cy="257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46ADE-D608-4BBF-8310-07D646BE58CA}">
      <dsp:nvSpPr>
        <dsp:cNvPr id="0" name=""/>
        <dsp:cNvSpPr/>
      </dsp:nvSpPr>
      <dsp:spPr>
        <a:xfrm>
          <a:off x="1285883" y="0"/>
          <a:ext cx="5929354" cy="257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/>
            <a:t>Для этого нужны</a:t>
          </a:r>
          <a:r>
            <a:rPr lang="ru-RU" sz="3200" b="1" kern="1200" dirty="0" smtClean="0"/>
            <a:t>:</a:t>
          </a:r>
          <a:endParaRPr lang="ru-RU" sz="3200" b="1" kern="1200" dirty="0"/>
        </a:p>
      </dsp:txBody>
      <dsp:txXfrm>
        <a:off x="1285883" y="0"/>
        <a:ext cx="5929354" cy="546500"/>
      </dsp:txXfrm>
    </dsp:sp>
    <dsp:sp modelId="{1146075C-4378-442F-B17B-94FD0C589C3D}">
      <dsp:nvSpPr>
        <dsp:cNvPr id="0" name=""/>
        <dsp:cNvSpPr/>
      </dsp:nvSpPr>
      <dsp:spPr>
        <a:xfrm>
          <a:off x="337544" y="546500"/>
          <a:ext cx="1896678" cy="189667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43566-3C1F-4BA0-ADD2-71B2EC1BD20C}">
      <dsp:nvSpPr>
        <dsp:cNvPr id="0" name=""/>
        <dsp:cNvSpPr/>
      </dsp:nvSpPr>
      <dsp:spPr>
        <a:xfrm>
          <a:off x="1285883" y="506110"/>
          <a:ext cx="5929354" cy="19774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знание возрастных и индивидуальных особенностей, возможностей детей </a:t>
          </a:r>
          <a:endParaRPr lang="ru-RU" sz="2400" kern="1200" dirty="0"/>
        </a:p>
      </dsp:txBody>
      <dsp:txXfrm>
        <a:off x="1285883" y="506110"/>
        <a:ext cx="5929354" cy="569775"/>
      </dsp:txXfrm>
    </dsp:sp>
    <dsp:sp modelId="{788FACFF-990E-4F01-ACED-5B0C0CAEC7E3}">
      <dsp:nvSpPr>
        <dsp:cNvPr id="0" name=""/>
        <dsp:cNvSpPr/>
      </dsp:nvSpPr>
      <dsp:spPr>
        <a:xfrm>
          <a:off x="675088" y="1093000"/>
          <a:ext cx="1221589" cy="122158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7431A-BFDA-40C0-B498-13B07972F28D}">
      <dsp:nvSpPr>
        <dsp:cNvPr id="0" name=""/>
        <dsp:cNvSpPr/>
      </dsp:nvSpPr>
      <dsp:spPr>
        <a:xfrm>
          <a:off x="1285883" y="1093000"/>
          <a:ext cx="5929354" cy="12215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подготовительная работа в семье,</a:t>
          </a:r>
          <a:endParaRPr lang="ru-RU" sz="2400" kern="1200" dirty="0"/>
        </a:p>
      </dsp:txBody>
      <dsp:txXfrm>
        <a:off x="1285883" y="1093000"/>
        <a:ext cx="5929354" cy="546500"/>
      </dsp:txXfrm>
    </dsp:sp>
    <dsp:sp modelId="{61CDC02A-33EF-42FB-9CB2-B6C88AC614C4}">
      <dsp:nvSpPr>
        <dsp:cNvPr id="0" name=""/>
        <dsp:cNvSpPr/>
      </dsp:nvSpPr>
      <dsp:spPr>
        <a:xfrm>
          <a:off x="1012633" y="1639501"/>
          <a:ext cx="546500" cy="5465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B1264-C0DA-4045-99EF-58D4AB9EAB20}">
      <dsp:nvSpPr>
        <dsp:cNvPr id="0" name=""/>
        <dsp:cNvSpPr/>
      </dsp:nvSpPr>
      <dsp:spPr>
        <a:xfrm>
          <a:off x="1285883" y="1639501"/>
          <a:ext cx="5929354" cy="54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выработка единых требований к поведению ребенка, согласование воздействий на него дома и в детском саду</a:t>
          </a:r>
          <a:endParaRPr lang="ru-RU" sz="2000" kern="1200" dirty="0"/>
        </a:p>
      </dsp:txBody>
      <dsp:txXfrm>
        <a:off x="1285883" y="1639501"/>
        <a:ext cx="5929354" cy="54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9EC05-0FEA-42DD-BC5B-F6138164414C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ECC88-C32C-4D33-B749-4266783F9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34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6975A-6C45-4395-B624-3942FDB45EC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A4BF-EA98-443E-ABDE-C96FC2A013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5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A4BF-EA98-443E-ABDE-C96FC2A013D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A4BF-EA98-443E-ABDE-C96FC2A013D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6E89-B93D-42A0-8121-F8CB5F58E35E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EA45-681A-412C-93FE-46BBB9A85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hyperlink" Target="http://www.smayli.ru/smile/detia-67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hyperlink" Target="http://www.smayli.ru/smile/detia-860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gif"/><Relationship Id="rId2" Type="http://schemas.openxmlformats.org/officeDocument/2006/relationships/hyperlink" Target="http://www.smayli.ru/smile/detia-67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ayli.ru/smile/detia-797.html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www.smayli.ru/smile/detia-860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клипарт\417d36f171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30337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:\клипарт\69261035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243387"/>
            <a:ext cx="15113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74487" y="0"/>
            <a:ext cx="670337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детский сад </a:t>
            </a:r>
            <a:r>
              <a:rPr lang="en-US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№ 3</a:t>
            </a:r>
            <a:endParaRPr lang="en-US" sz="16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Адаптация ребенка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детскому саду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err="1" smtClean="0"/>
              <a:t>Болотова</a:t>
            </a:r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аталья Петровна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FF00"/>
                </a:solidFill>
              </a:rPr>
              <a:t>4. Аппетит ребенка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-очень хороший аппетит, съедает все с удовольствием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-нормальный аппетит, ест до насыщения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-аппетит выборочный, но насыщенный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-отвергает некоторые блюда, капризничает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-ест долго неохотно, приходится следить за тем, чтобы ел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/>
              <a:t>-отвращение к еде, кормление мучительно. </a:t>
            </a:r>
          </a:p>
          <a:p>
            <a:endParaRPr lang="ru-RU" dirty="0"/>
          </a:p>
        </p:txBody>
      </p:sp>
      <p:pic>
        <p:nvPicPr>
          <p:cNvPr id="1026" name="Picture 2" descr="C:\Users\B450\Desktop\Егор в садике\P101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3648" y="1142984"/>
            <a:ext cx="3220318" cy="2571768"/>
          </a:xfrm>
          <a:prstGeom prst="rect">
            <a:avLst/>
          </a:prstGeom>
          <a:noFill/>
        </p:spPr>
      </p:pic>
      <p:pic>
        <p:nvPicPr>
          <p:cNvPr id="2050" name="Picture 2" descr="C:\Users\B450\Desktop\1\P101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982644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 поступлением ребенка в дошкольное учреждение в его жизни происходит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множество изменений</a:t>
            </a:r>
            <a:r>
              <a:rPr lang="ru-RU" sz="2400" dirty="0" smtClean="0"/>
              <a:t>: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строгий режим дня,</a:t>
            </a:r>
          </a:p>
          <a:p>
            <a:pPr>
              <a:defRPr/>
            </a:pPr>
            <a:r>
              <a:rPr lang="ru-RU" dirty="0" smtClean="0"/>
              <a:t>отсутствие родителей в течение девяти и более часов,</a:t>
            </a:r>
          </a:p>
          <a:p>
            <a:pPr>
              <a:defRPr/>
            </a:pPr>
            <a:r>
              <a:rPr lang="ru-RU" dirty="0" smtClean="0"/>
              <a:t>новые требования к поведению, </a:t>
            </a:r>
          </a:p>
          <a:p>
            <a:pPr>
              <a:defRPr/>
            </a:pPr>
            <a:r>
              <a:rPr lang="ru-RU" dirty="0" smtClean="0"/>
              <a:t>постоянный контакт со сверстниками,</a:t>
            </a:r>
          </a:p>
          <a:p>
            <a:pPr>
              <a:defRPr/>
            </a:pPr>
            <a:r>
              <a:rPr lang="ru-RU" dirty="0" smtClean="0"/>
              <a:t>новое помещение, таящее в себе много неизвестного, а значит, и опасного,</a:t>
            </a:r>
          </a:p>
          <a:p>
            <a:pPr>
              <a:defRPr/>
            </a:pPr>
            <a:r>
              <a:rPr lang="ru-RU" dirty="0" smtClean="0"/>
              <a:t>другой стиль общения.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Все эти изменения обрушиваются на ребенка </a:t>
            </a:r>
            <a:r>
              <a:rPr lang="ru-RU" sz="3200" b="1" u="sng" dirty="0" smtClean="0"/>
              <a:t>одновременно</a:t>
            </a:r>
            <a:r>
              <a:rPr lang="ru-RU" sz="3200" b="1" dirty="0" smtClean="0"/>
              <a:t>, создавая для него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   стрессовую ситуацию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/>
              <a:t>которая без специальной организации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/>
              <a:t>может привести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u="sng" dirty="0" smtClean="0"/>
              <a:t>к невротическим реакциям,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/>
              <a:t>таким, как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/>
              <a:t>капризы,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/>
              <a:t>страхи,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/>
              <a:t>отказ от еды,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/>
              <a:t>частые болезни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/>
              <a:t>и т.д. </a:t>
            </a: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Ребенок должен приспособиться к новым условиям, т.е. 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          Адаптироваться</a:t>
            </a:r>
          </a:p>
          <a:p>
            <a:endParaRPr lang="ru-RU" dirty="0"/>
          </a:p>
        </p:txBody>
      </p:sp>
      <p:pic>
        <p:nvPicPr>
          <p:cNvPr id="1026" name="Picture 2" descr="C:\Users\B450\Desktop\утро))))))\DSC_0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539286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bg1"/>
                </a:solidFill>
              </a:rPr>
              <a:t>Работа по адаптации строится </a:t>
            </a:r>
          </a:p>
          <a:p>
            <a:pPr lvl="0" algn="ctr"/>
            <a:r>
              <a:rPr lang="ru-RU" sz="3600" b="1" dirty="0" smtClean="0">
                <a:solidFill>
                  <a:schemeClr val="bg1"/>
                </a:solidFill>
              </a:rPr>
              <a:t>по 2 направлениям</a:t>
            </a:r>
            <a:endParaRPr lang="ru-RU" sz="3600" dirty="0"/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2071670" y="1571612"/>
            <a:ext cx="2356959" cy="17644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56959" y="0"/>
                </a:moveTo>
                <a:lnTo>
                  <a:pt x="2356959" y="1404068"/>
                </a:lnTo>
                <a:lnTo>
                  <a:pt x="0" y="1404068"/>
                </a:lnTo>
                <a:lnTo>
                  <a:pt x="0" y="1764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ая соединительная линия 3"/>
          <p:cNvSpPr/>
          <p:nvPr/>
        </p:nvSpPr>
        <p:spPr>
          <a:xfrm>
            <a:off x="4429124" y="1571612"/>
            <a:ext cx="2570297" cy="17644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04068"/>
                </a:lnTo>
                <a:lnTo>
                  <a:pt x="2570297" y="1404068"/>
                </a:lnTo>
                <a:lnTo>
                  <a:pt x="2570297" y="1764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6"/>
          <p:cNvGrpSpPr/>
          <p:nvPr/>
        </p:nvGrpSpPr>
        <p:grpSpPr>
          <a:xfrm>
            <a:off x="214282" y="3357562"/>
            <a:ext cx="4214842" cy="1716174"/>
            <a:chOff x="5140" y="3480639"/>
            <a:chExt cx="4358636" cy="17161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140" y="3480639"/>
              <a:ext cx="4358636" cy="17161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5140" y="3480639"/>
              <a:ext cx="4071966" cy="1716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>
                  <a:solidFill>
                    <a:srgbClr val="FF0000"/>
                  </a:solidFill>
                </a:rPr>
                <a:t>С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>
                  <a:solidFill>
                    <a:srgbClr val="FF0000"/>
                  </a:solidFill>
                </a:rPr>
                <a:t>родителями</a:t>
              </a:r>
              <a:endParaRPr lang="ru-RU" sz="4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857752" y="3357562"/>
            <a:ext cx="4054290" cy="1716174"/>
            <a:chOff x="5072110" y="3500443"/>
            <a:chExt cx="4054290" cy="171617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72110" y="3500443"/>
              <a:ext cx="4054290" cy="17161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072110" y="3500443"/>
              <a:ext cx="4054290" cy="1716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>
                  <a:solidFill>
                    <a:srgbClr val="FF0000"/>
                  </a:solidFill>
                </a:rPr>
                <a:t>С воспитанниками</a:t>
              </a:r>
              <a:endParaRPr lang="ru-RU" sz="44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Работа с родителями: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928670"/>
            <a:ext cx="8229600" cy="3071834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Консультации на темы: «Ваш ребенок идет в детский сад!», «Адаптация ребенка в детском саду», «Упрямство – что же делать?», «Учим ребенка общаться!»</a:t>
            </a:r>
            <a:endParaRPr lang="ru-RU" sz="2400" dirty="0" smtClean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Анкеты, которые заполняются родителями, а затем анализируются педагогами</a:t>
            </a:r>
            <a:r>
              <a:rPr lang="ru-RU" sz="2400" b="1" i="1" dirty="0" smtClean="0"/>
              <a:t>;</a:t>
            </a:r>
            <a:endParaRPr lang="ru-RU" sz="2400" dirty="0" smtClean="0"/>
          </a:p>
          <a:p>
            <a:pPr eaLnBrk="1" hangingPunct="1"/>
            <a:r>
              <a:rPr lang="ru-RU" sz="2400" dirty="0" smtClean="0"/>
              <a:t>папка-передвижка "Готовим малыша в детский сад. (Как обеспечить привыкание ребенка к новым условиям" с практическими рекомендациями для родителей, чьи дети впервые поступают в детский сад.);</a:t>
            </a:r>
          </a:p>
          <a:p>
            <a:pPr eaLnBrk="1" hangingPunct="1"/>
            <a:r>
              <a:rPr lang="ru-RU" sz="2400" dirty="0" smtClean="0"/>
              <a:t>информационные листы-памятки с кратким материалом "Адаптация. Что это такое?" и "Рекомендации по подготовке ребенка к детскому саду", которые родители могут взять с собой;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143380"/>
            <a:ext cx="3857652" cy="249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B450\Desktop\Новая папка\P1010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3333741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/>
              <a:t>Общая задача воспитателей и родителей </a:t>
            </a:r>
            <a:r>
              <a:rPr lang="ru-RU" sz="2400" dirty="0" smtClean="0"/>
              <a:t>– помочь ребенку по возможности безболезненно войти в жизнь детского сада.</a:t>
            </a:r>
            <a:endParaRPr lang="ru-RU" sz="2400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62" y="1285860"/>
          <a:ext cx="7215238" cy="257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B450\Desktop\P10108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214818"/>
            <a:ext cx="3857652" cy="2484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903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Работа с воспитанниками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5717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660066"/>
                </a:solidFill>
              </a:rPr>
              <a:t>Основные задачи занятий с детьми: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FF66"/>
                </a:solidFill>
              </a:rPr>
              <a:t>помочь детям раннего возраста преодолеть стрессовые состояния в адаптационный период к детскому саду.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FF66"/>
                </a:solidFill>
              </a:rPr>
              <a:t>Создать положительный эмоциональный настрой в группе,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FF66"/>
                </a:solidFill>
              </a:rPr>
              <a:t>Снизить импульсивность, излишнюю двигательную активность, тревогу, агрессию,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FF66"/>
                </a:solidFill>
              </a:rPr>
              <a:t>Развивать игровые навыки, стремление сопереживать, помогать, поддерживать друг друга.</a:t>
            </a:r>
          </a:p>
          <a:p>
            <a:endParaRPr lang="ru-RU" dirty="0"/>
          </a:p>
        </p:txBody>
      </p:sp>
      <p:pic>
        <p:nvPicPr>
          <p:cNvPr id="2050" name="Picture 2" descr="C:\Users\B450\Desktop\утро))))))\DSC_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3253931" cy="2155202"/>
          </a:xfrm>
          <a:prstGeom prst="rect">
            <a:avLst/>
          </a:prstGeom>
          <a:noFill/>
        </p:spPr>
      </p:pic>
      <p:pic>
        <p:nvPicPr>
          <p:cNvPr id="2051" name="Picture 3" descr="C:\Users\B450\Desktop\Новая папка\Новая папка (2)\лето2012\SDC10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71876"/>
            <a:ext cx="2857519" cy="2143139"/>
          </a:xfrm>
          <a:prstGeom prst="rect">
            <a:avLst/>
          </a:prstGeom>
          <a:noFill/>
        </p:spPr>
      </p:pic>
      <p:pic>
        <p:nvPicPr>
          <p:cNvPr id="1026" name="Picture 2" descr="C:\Users\B450\Desktop\утро))))))\DSC_0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786190"/>
            <a:ext cx="1913966" cy="288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52709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/>
          <a:lstStyle/>
          <a:p>
            <a:r>
              <a:rPr lang="ru-RU" sz="6000" b="1" smtClean="0">
                <a:solidFill>
                  <a:srgbClr val="FF3300"/>
                </a:solidFill>
              </a:rPr>
              <a:t>         Адаптация</a:t>
            </a:r>
            <a:r>
              <a:rPr lang="ru-RU" sz="6000" b="1" smtClean="0">
                <a:solidFill>
                  <a:srgbClr val="FFFF66"/>
                </a:solidFill>
              </a:rPr>
              <a:t>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535785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3300"/>
                </a:solidFill>
              </a:rPr>
              <a:t>                 </a:t>
            </a:r>
            <a:endParaRPr lang="ru-RU" b="1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66"/>
                </a:solidFill>
              </a:rPr>
              <a:t>  - это приспособление организма к новой обстановке, а для ребенка детский садик несомненно является новым, еще неизвестным пространством, с новым окружением и новыми отношениями.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14554"/>
            <a:ext cx="3293199" cy="398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557216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адаптации : </a:t>
            </a:r>
            <a:r>
              <a:rPr lang="ru-RU" sz="3600" dirty="0" smtClean="0"/>
              <a:t>создать благоприятные условия социальной адаптации ребенка к условиям дошкольного учреждения.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8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Задача:</a:t>
            </a:r>
            <a:r>
              <a:rPr lang="ru-RU" sz="3600" dirty="0" smtClean="0"/>
              <a:t> разработать комплекс мер по повышению адаптационных возможностей детей раннего возраста.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  <a:latin typeface="+mn-lt"/>
                <a:cs typeface="Times New Roman" pitchFamily="18" charset="0"/>
              </a:rPr>
              <a:t>Основой для хорошей адаптации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3600" dirty="0" smtClean="0">
                <a:latin typeface="+mn-lt"/>
                <a:cs typeface="Times New Roman" pitchFamily="18" charset="0"/>
              </a:rPr>
              <a:t>служат благоприятные условия, соблюдение режима  дня, доброжелательные  взаимоотношения, гигиенические навыки, чистота, свежий воздух  и многое другое.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Степени адаптации</a:t>
            </a:r>
            <a:endParaRPr lang="ru-RU" dirty="0"/>
          </a:p>
        </p:txBody>
      </p:sp>
      <p:sp>
        <p:nvSpPr>
          <p:cNvPr id="9" name="Содержимое 8"/>
          <p:cNvSpPr txBox="1">
            <a:spLocks noGrp="1" noChangeArrowheads="1"/>
          </p:cNvSpPr>
          <p:nvPr>
            <p:ph idx="1"/>
          </p:nvPr>
        </p:nvSpPr>
        <p:spPr bwMode="auto">
          <a:xfrm>
            <a:off x="214282" y="1428737"/>
            <a:ext cx="5500726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Franklin Gothic Book" pitchFamily="34" charset="0"/>
              </a:rPr>
              <a:t>ЛЕГКАЯ СТЕПЕНЬ АДАПТАЦИИ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сдвиги нормализуются в течение 10—15 дней, ребенок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прибавляет в весе, адекватно ведет себя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в коллективе, болеет не чаще обычного;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282" y="2857496"/>
            <a:ext cx="542928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Franklin Gothic Book" pitchFamily="34" charset="0"/>
              </a:rPr>
              <a:t>СРЕДНЯЯ </a:t>
            </a:r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СТЕПЕНЬ </a:t>
            </a:r>
            <a:r>
              <a:rPr lang="ru-RU" sz="2800" b="1" dirty="0" smtClean="0">
                <a:solidFill>
                  <a:srgbClr val="FF0000"/>
                </a:solidFill>
                <a:latin typeface="Franklin Gothic Book" pitchFamily="34" charset="0"/>
              </a:rPr>
              <a:t>АДАПТАЦИИ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сдвиги нормализуются в течение месяца, при этом ребенок на короткое время теряет  в   весе, может наступить заболевание длительностью 5—7 дней, есть признаки психического стресса;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357694"/>
            <a:ext cx="57150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Franklin Gothic Book" pitchFamily="34" charset="0"/>
              </a:rPr>
              <a:t>   ТЯЖЁЛАЯ </a:t>
            </a:r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СТЕПЕНЬ </a:t>
            </a:r>
            <a:r>
              <a:rPr lang="ru-RU" sz="2800" b="1" dirty="0" smtClean="0">
                <a:solidFill>
                  <a:srgbClr val="FF0000"/>
                </a:solidFill>
                <a:latin typeface="Franklin Gothic Book" pitchFamily="34" charset="0"/>
              </a:rPr>
              <a:t>АДАПТАЦИИ</a:t>
            </a:r>
          </a:p>
          <a:p>
            <a:pPr marL="514350" indent="-514350" algn="just"/>
            <a:r>
              <a:rPr lang="ru-RU" sz="1600" dirty="0" smtClean="0">
                <a:solidFill>
                  <a:schemeClr val="bg1"/>
                </a:solidFill>
              </a:rPr>
              <a:t>     длится </a:t>
            </a:r>
            <a:r>
              <a:rPr lang="ru-RU" sz="1600" dirty="0">
                <a:solidFill>
                  <a:schemeClr val="bg1"/>
                </a:solidFill>
              </a:rPr>
              <a:t>от 2 до 6 месяцев, ребенок часто болеет</a:t>
            </a:r>
            <a:r>
              <a:rPr lang="ru-RU" sz="1600" dirty="0" smtClean="0">
                <a:solidFill>
                  <a:schemeClr val="bg1"/>
                </a:solidFill>
              </a:rPr>
              <a:t>,</a:t>
            </a:r>
          </a:p>
          <a:p>
            <a:pPr marL="514350" indent="-514350" algn="just"/>
            <a:r>
              <a:rPr lang="ru-RU" sz="1600" dirty="0" smtClean="0">
                <a:solidFill>
                  <a:schemeClr val="bg1"/>
                </a:solidFill>
              </a:rPr>
              <a:t>     ребёнок трудно  преодолевает адаптационные</a:t>
            </a:r>
          </a:p>
          <a:p>
            <a:pPr marL="514350" indent="-514350" algn="just"/>
            <a:r>
              <a:rPr lang="ru-RU" sz="1600" dirty="0" smtClean="0">
                <a:solidFill>
                  <a:schemeClr val="bg1"/>
                </a:solidFill>
              </a:rPr>
              <a:t>     </a:t>
            </a:r>
            <a:r>
              <a:rPr lang="ru-RU" sz="1600" dirty="0">
                <a:solidFill>
                  <a:schemeClr val="bg1"/>
                </a:solidFill>
              </a:rPr>
              <a:t>процессы, теряет </a:t>
            </a:r>
            <a:r>
              <a:rPr lang="ru-RU" sz="1600" dirty="0" smtClean="0">
                <a:solidFill>
                  <a:schemeClr val="bg1"/>
                </a:solidFill>
              </a:rPr>
              <a:t>уже имеющиеся </a:t>
            </a:r>
            <a:r>
              <a:rPr lang="ru-RU" sz="1600" dirty="0">
                <a:solidFill>
                  <a:schemeClr val="bg1"/>
                </a:solidFill>
              </a:rPr>
              <a:t>навыки, </a:t>
            </a:r>
            <a:r>
              <a:rPr lang="ru-RU" sz="1600" dirty="0" smtClean="0">
                <a:solidFill>
                  <a:schemeClr val="bg1"/>
                </a:solidFill>
              </a:rPr>
              <a:t>может</a:t>
            </a:r>
          </a:p>
          <a:p>
            <a:pPr marL="514350" indent="-514350" algn="just"/>
            <a:r>
              <a:rPr lang="ru-RU" sz="1600" dirty="0" smtClean="0">
                <a:solidFill>
                  <a:schemeClr val="bg1"/>
                </a:solidFill>
              </a:rPr>
              <a:t>     </a:t>
            </a:r>
            <a:r>
              <a:rPr lang="ru-RU" sz="1600" dirty="0">
                <a:solidFill>
                  <a:schemeClr val="bg1"/>
                </a:solidFill>
              </a:rPr>
              <a:t>наступить </a:t>
            </a:r>
            <a:r>
              <a:rPr lang="ru-RU" sz="1600" dirty="0" smtClean="0">
                <a:solidFill>
                  <a:schemeClr val="bg1"/>
                </a:solidFill>
              </a:rPr>
              <a:t>как физическое</a:t>
            </a:r>
            <a:r>
              <a:rPr lang="ru-RU" sz="1600" dirty="0">
                <a:solidFill>
                  <a:schemeClr val="bg1"/>
                </a:solidFill>
              </a:rPr>
              <a:t>, так </a:t>
            </a:r>
            <a:r>
              <a:rPr lang="ru-RU" sz="1600" dirty="0" smtClean="0">
                <a:solidFill>
                  <a:schemeClr val="bg1"/>
                </a:solidFill>
              </a:rPr>
              <a:t>и психическое</a:t>
            </a:r>
          </a:p>
          <a:p>
            <a:pPr marL="514350" indent="-514350" algn="just"/>
            <a:r>
              <a:rPr lang="ru-RU" sz="1600" dirty="0" smtClean="0">
                <a:solidFill>
                  <a:schemeClr val="bg1"/>
                </a:solidFill>
              </a:rPr>
              <a:t>     </a:t>
            </a:r>
            <a:r>
              <a:rPr lang="ru-RU" sz="1600" dirty="0">
                <a:solidFill>
                  <a:schemeClr val="bg1"/>
                </a:solidFill>
              </a:rPr>
              <a:t>истощение организма.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10" name="Picture 2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285875" cy="1247775"/>
          </a:xfrm>
          <a:prstGeom prst="rect">
            <a:avLst/>
          </a:prstGeom>
          <a:noFill/>
        </p:spPr>
      </p:pic>
      <p:pic>
        <p:nvPicPr>
          <p:cNvPr id="11" name="Picture 2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0"/>
            <a:ext cx="1524000" cy="1219201"/>
          </a:xfrm>
          <a:prstGeom prst="rect">
            <a:avLst/>
          </a:prstGeom>
          <a:noFill/>
        </p:spPr>
      </p:pic>
      <p:pic>
        <p:nvPicPr>
          <p:cNvPr id="13" name="Picture 7" descr="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500174"/>
            <a:ext cx="1285884" cy="1214446"/>
          </a:xfrm>
          <a:prstGeom prst="rect">
            <a:avLst/>
          </a:prstGeom>
          <a:noFill/>
        </p:spPr>
      </p:pic>
      <p:pic>
        <p:nvPicPr>
          <p:cNvPr id="14" name="Picture 5" descr="j028363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071810"/>
            <a:ext cx="1071570" cy="1000132"/>
          </a:xfrm>
          <a:prstGeom prst="rect">
            <a:avLst/>
          </a:prstGeom>
          <a:noFill/>
        </p:spPr>
      </p:pic>
      <p:pic>
        <p:nvPicPr>
          <p:cNvPr id="15" name="Picture 4" descr="C09-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714884"/>
            <a:ext cx="100013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2286016" cy="2614617"/>
          </a:xfrm>
        </p:spPr>
        <p:txBody>
          <a:bodyPr>
            <a:normAutofit/>
          </a:bodyPr>
          <a:lstStyle/>
          <a:p>
            <a:pPr marL="521208" indent="-457200" algn="just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     </a:t>
            </a:r>
            <a:endParaRPr lang="ru-RU" sz="2000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19655770">
            <a:off x="2119824" y="1147913"/>
            <a:ext cx="1593267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20918951">
            <a:off x="2777211" y="2182956"/>
            <a:ext cx="118756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357435">
            <a:off x="2719661" y="3164044"/>
            <a:ext cx="128618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828020">
            <a:off x="2198199" y="4200241"/>
            <a:ext cx="1523583" cy="632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43306" y="500042"/>
            <a:ext cx="2667000" cy="725487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</a:rPr>
              <a:t>Возраст</a:t>
            </a:r>
          </a:p>
          <a:p>
            <a:pPr algn="ctr">
              <a:defRPr/>
            </a:pPr>
            <a:endParaRPr lang="ru-RU" sz="2400" b="1" dirty="0">
              <a:solidFill>
                <a:srgbClr val="7030A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43372" y="1928802"/>
            <a:ext cx="3378200" cy="681037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</a:rPr>
              <a:t>Состояние здоровья</a:t>
            </a:r>
          </a:p>
          <a:p>
            <a:pPr algn="ctr">
              <a:defRPr/>
            </a:pPr>
            <a:endParaRPr lang="ru-RU" sz="1600" dirty="0">
              <a:solidFill>
                <a:srgbClr val="532476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71934" y="3071810"/>
            <a:ext cx="4500594" cy="857256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</a:rPr>
              <a:t>Умение общаться со взрослыми и сверстниками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14744" y="4429133"/>
            <a:ext cx="5143536" cy="78581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2400" b="1" dirty="0">
                <a:solidFill>
                  <a:srgbClr val="7030A0"/>
                </a:solidFill>
              </a:rPr>
              <a:t>Сформированность </a:t>
            </a:r>
            <a:r>
              <a:rPr lang="ru-RU" sz="2400" b="1" dirty="0" smtClean="0">
                <a:solidFill>
                  <a:srgbClr val="7030A0"/>
                </a:solidFill>
              </a:rPr>
              <a:t>предметной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      и </a:t>
            </a:r>
            <a:r>
              <a:rPr lang="ru-RU" sz="2400" b="1" dirty="0">
                <a:solidFill>
                  <a:srgbClr val="7030A0"/>
                </a:solidFill>
              </a:rPr>
              <a:t>игровой деятельности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956690">
            <a:off x="1358896" y="4894097"/>
            <a:ext cx="1556363" cy="718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86050" y="5572140"/>
            <a:ext cx="5643602" cy="928694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</a:rPr>
              <a:t>Приближённость домашнего режима к режиму детского сада</a:t>
            </a:r>
          </a:p>
          <a:p>
            <a:pPr>
              <a:defRPr/>
            </a:pPr>
            <a:r>
              <a:rPr lang="ru-RU" sz="1600" dirty="0"/>
              <a:t> </a:t>
            </a:r>
          </a:p>
          <a:p>
            <a:pPr algn="ctr">
              <a:defRPr/>
            </a:pPr>
            <a:endParaRPr lang="ru-RU" sz="1600" dirty="0">
              <a:solidFill>
                <a:srgbClr val="532476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14" name="Picture 2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285875" cy="1247775"/>
          </a:xfrm>
          <a:prstGeom prst="rect">
            <a:avLst/>
          </a:prstGeom>
          <a:noFill/>
        </p:spPr>
      </p:pic>
      <p:pic>
        <p:nvPicPr>
          <p:cNvPr id="15" name="Picture 2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14290"/>
            <a:ext cx="1524000" cy="1219201"/>
          </a:xfrm>
          <a:prstGeom prst="rect">
            <a:avLst/>
          </a:prstGeom>
          <a:noFill/>
        </p:spPr>
      </p:pic>
      <p:pic>
        <p:nvPicPr>
          <p:cNvPr id="16" name="Picture 6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072074"/>
            <a:ext cx="1524000" cy="1428750"/>
          </a:xfrm>
          <a:prstGeom prst="rect">
            <a:avLst/>
          </a:prstGeom>
          <a:noFill/>
        </p:spPr>
      </p:pic>
      <p:sp>
        <p:nvSpPr>
          <p:cNvPr id="17" name="Полилиния 16"/>
          <p:cNvSpPr/>
          <p:nvPr/>
        </p:nvSpPr>
        <p:spPr>
          <a:xfrm>
            <a:off x="0" y="1857364"/>
            <a:ext cx="2714612" cy="2643206"/>
          </a:xfrm>
          <a:custGeom>
            <a:avLst/>
            <a:gdLst>
              <a:gd name="connsiteX0" fmla="*/ 1 w 2714612"/>
              <a:gd name="connsiteY0" fmla="*/ 660802 h 2643206"/>
              <a:gd name="connsiteX1" fmla="*/ 904863 w 2714612"/>
              <a:gd name="connsiteY1" fmla="*/ 660790 h 2643206"/>
              <a:gd name="connsiteX2" fmla="*/ 1357306 w 2714612"/>
              <a:gd name="connsiteY2" fmla="*/ 0 h 2643206"/>
              <a:gd name="connsiteX3" fmla="*/ 1809749 w 2714612"/>
              <a:gd name="connsiteY3" fmla="*/ 660790 h 2643206"/>
              <a:gd name="connsiteX4" fmla="*/ 2714611 w 2714612"/>
              <a:gd name="connsiteY4" fmla="*/ 660802 h 2643206"/>
              <a:gd name="connsiteX5" fmla="*/ 2262191 w 2714612"/>
              <a:gd name="connsiteY5" fmla="*/ 1321603 h 2643206"/>
              <a:gd name="connsiteX6" fmla="*/ 2714611 w 2714612"/>
              <a:gd name="connsiteY6" fmla="*/ 1982405 h 2643206"/>
              <a:gd name="connsiteX7" fmla="*/ 1809749 w 2714612"/>
              <a:gd name="connsiteY7" fmla="*/ 1982416 h 2643206"/>
              <a:gd name="connsiteX8" fmla="*/ 1357306 w 2714612"/>
              <a:gd name="connsiteY8" fmla="*/ 2643206 h 2643206"/>
              <a:gd name="connsiteX9" fmla="*/ 904863 w 2714612"/>
              <a:gd name="connsiteY9" fmla="*/ 1982416 h 2643206"/>
              <a:gd name="connsiteX10" fmla="*/ 1 w 2714612"/>
              <a:gd name="connsiteY10" fmla="*/ 1982405 h 2643206"/>
              <a:gd name="connsiteX11" fmla="*/ 452421 w 2714612"/>
              <a:gd name="connsiteY11" fmla="*/ 1321603 h 2643206"/>
              <a:gd name="connsiteX12" fmla="*/ 1 w 2714612"/>
              <a:gd name="connsiteY12" fmla="*/ 660802 h 264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4612" h="2643206">
                <a:moveTo>
                  <a:pt x="1" y="660802"/>
                </a:moveTo>
                <a:lnTo>
                  <a:pt x="904863" y="660790"/>
                </a:lnTo>
                <a:lnTo>
                  <a:pt x="1357306" y="0"/>
                </a:lnTo>
                <a:lnTo>
                  <a:pt x="1809749" y="660790"/>
                </a:lnTo>
                <a:lnTo>
                  <a:pt x="2714611" y="660802"/>
                </a:lnTo>
                <a:lnTo>
                  <a:pt x="2262191" y="1321603"/>
                </a:lnTo>
                <a:lnTo>
                  <a:pt x="2714611" y="1982405"/>
                </a:lnTo>
                <a:lnTo>
                  <a:pt x="1809749" y="1982416"/>
                </a:lnTo>
                <a:lnTo>
                  <a:pt x="1357306" y="2643206"/>
                </a:lnTo>
                <a:lnTo>
                  <a:pt x="904863" y="1982416"/>
                </a:lnTo>
                <a:lnTo>
                  <a:pt x="1" y="1982405"/>
                </a:lnTo>
                <a:lnTo>
                  <a:pt x="452421" y="1321603"/>
                </a:lnTo>
                <a:lnTo>
                  <a:pt x="1" y="660802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Факторы  от которых зависит течение адаптационного периода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Основные факторы поведенческой адаптации: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>
          <a:xfrm>
            <a:off x="285720" y="1714488"/>
            <a:ext cx="4786346" cy="2357454"/>
          </a:xfrm>
        </p:spPr>
        <p:txBody>
          <a:bodyPr/>
          <a:lstStyle/>
          <a:p>
            <a:pPr>
              <a:buNone/>
              <a:defRPr/>
            </a:pPr>
            <a:r>
              <a:rPr lang="ru-RU" sz="2800" dirty="0"/>
              <a:t>1.Эмоциональное состояние;</a:t>
            </a:r>
          </a:p>
          <a:p>
            <a:pPr>
              <a:buNone/>
              <a:defRPr/>
            </a:pPr>
            <a:r>
              <a:rPr lang="ru-RU" sz="2800" dirty="0"/>
              <a:t>2.Коммуникабельность;</a:t>
            </a:r>
          </a:p>
          <a:p>
            <a:pPr>
              <a:buNone/>
              <a:defRPr/>
            </a:pPr>
            <a:r>
              <a:rPr lang="ru-RU" sz="2800" dirty="0"/>
              <a:t>3.Послеполуденный сон;</a:t>
            </a:r>
          </a:p>
          <a:p>
            <a:pPr>
              <a:buNone/>
              <a:defRPr/>
            </a:pPr>
            <a:r>
              <a:rPr lang="ru-RU" sz="2800" dirty="0"/>
              <a:t>4.Аппетит.</a:t>
            </a:r>
          </a:p>
          <a:p>
            <a:pPr eaLnBrk="1" hangingPunct="1">
              <a:buNone/>
              <a:defRPr/>
            </a:pPr>
            <a:endParaRPr lang="ru-RU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000372"/>
            <a:ext cx="4240830" cy="343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001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Определение поведенческой реакции в соответствии с оценкой факторов адаптации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1.Эмоциональное  состояние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643050"/>
            <a:ext cx="3929090" cy="45720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ru-RU" sz="31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3100" dirty="0" smtClean="0"/>
              <a:t>-</a:t>
            </a:r>
            <a:r>
              <a:rPr lang="ru-RU" sz="3100" dirty="0"/>
              <a:t>весел, жизнерадостен, подвижен, активен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100" dirty="0"/>
              <a:t>-улыбается, настроение хорошее, спокоен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100" dirty="0"/>
              <a:t>-иногда задумчив, замкнут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100" dirty="0"/>
              <a:t>-легкая плаксивость, хныканье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100" dirty="0"/>
              <a:t>Плачет за компанию, плачь приступообразный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100" dirty="0"/>
              <a:t>-сильный, профилактический плач, подавленное настроение.</a:t>
            </a:r>
          </a:p>
          <a:p>
            <a:endParaRPr lang="ru-RU" dirty="0"/>
          </a:p>
        </p:txBody>
      </p:sp>
      <p:pic>
        <p:nvPicPr>
          <p:cNvPr id="4098" name="Picture 2" descr="C:\Users\B450\Desktop\Новая папка\Новая папка (2)\лето2012\P1010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2948" y="1500173"/>
            <a:ext cx="2464612" cy="3286149"/>
          </a:xfrm>
          <a:prstGeom prst="rect">
            <a:avLst/>
          </a:prstGeom>
          <a:noFill/>
        </p:spPr>
      </p:pic>
      <p:pic>
        <p:nvPicPr>
          <p:cNvPr id="4099" name="Picture 3" descr="C:\Users\B450\Desktop\Новая папка\Новая папка (2)\P1010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496"/>
            <a:ext cx="2714626" cy="3619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FF00"/>
                </a:solidFill>
              </a:rPr>
              <a:t>2.Социальные контакты ребенка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3543296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dirty="0"/>
              <a:t>-много друзей, охотно играет с детьми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/>
              <a:t>-сдержан, просится на руки; неохотно играет с детьми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/>
              <a:t>-безразличен к играм, отстранен, замкнут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/>
              <a:t>-невесел, с детьми не контактирует, даже если вовлечен в игру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/>
              <a:t>-проявляет тревогу. Бросает начатые игры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/>
              <a:t>-недружелюбен, агрессивен, мешает детям играть.</a:t>
            </a:r>
          </a:p>
          <a:p>
            <a:endParaRPr lang="ru-RU" dirty="0"/>
          </a:p>
        </p:txBody>
      </p:sp>
      <p:pic>
        <p:nvPicPr>
          <p:cNvPr id="5122" name="Picture 2" descr="C:\Users\B450\Desktop\Новая папка\Новая папка (2)\лето2012\P1010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3500430" cy="2625323"/>
          </a:xfrm>
          <a:prstGeom prst="rect">
            <a:avLst/>
          </a:prstGeom>
          <a:noFill/>
        </p:spPr>
      </p:pic>
      <p:pic>
        <p:nvPicPr>
          <p:cNvPr id="5123" name="Picture 3" descr="C:\Users\B450\Desktop\Новая папка\Новая папка (2)\лето2012\P1010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982620"/>
            <a:ext cx="3571900" cy="267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FF00"/>
                </a:solidFill>
              </a:rPr>
              <a:t>3. Сон ребенка        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4429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-сон спокойный, глубокий, засыпает быстро</a:t>
            </a:r>
          </a:p>
          <a:p>
            <a:pPr>
              <a:defRPr/>
            </a:pPr>
            <a:r>
              <a:rPr lang="ru-RU" sz="2800" dirty="0" smtClean="0"/>
              <a:t>-сон спокойный</a:t>
            </a:r>
          </a:p>
          <a:p>
            <a:pPr>
              <a:defRPr/>
            </a:pPr>
            <a:r>
              <a:rPr lang="ru-RU" sz="2800" dirty="0" smtClean="0"/>
              <a:t>-засыпает не скоро, спит спокойно, не долго</a:t>
            </a:r>
          </a:p>
          <a:p>
            <a:pPr>
              <a:defRPr/>
            </a:pPr>
            <a:r>
              <a:rPr lang="ru-RU" sz="2800" dirty="0" smtClean="0"/>
              <a:t>-засыпает с хныканьем, тревожен во сне</a:t>
            </a:r>
          </a:p>
          <a:p>
            <a:pPr>
              <a:defRPr/>
            </a:pPr>
            <a:r>
              <a:rPr lang="ru-RU" sz="2800" dirty="0" smtClean="0"/>
              <a:t>-засыпает с плачем,  долго, беспокоен во сне</a:t>
            </a:r>
          </a:p>
          <a:p>
            <a:pPr>
              <a:defRPr/>
            </a:pPr>
            <a:r>
              <a:rPr lang="ru-RU" sz="2800" dirty="0" smtClean="0"/>
              <a:t>-отсутствие сна, плач.</a:t>
            </a:r>
          </a:p>
        </p:txBody>
      </p:sp>
      <p:pic>
        <p:nvPicPr>
          <p:cNvPr id="3074" name="Picture 2" descr="C:\Users\B450\Desktop\1\P1010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14422"/>
            <a:ext cx="3333741" cy="2500306"/>
          </a:xfrm>
          <a:prstGeom prst="rect">
            <a:avLst/>
          </a:prstGeom>
          <a:noFill/>
        </p:spPr>
      </p:pic>
      <p:pic>
        <p:nvPicPr>
          <p:cNvPr id="3075" name="Picture 3" descr="C:\Users\B450\Desktop\1\P1010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71942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</TotalTime>
  <Words>754</Words>
  <Application>Microsoft Office PowerPoint</Application>
  <PresentationFormat>Экран (4:3)</PresentationFormat>
  <Paragraphs>110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         Адаптация </vt:lpstr>
      <vt:lpstr>Цель адаптации : создать благоприятные условия социальной адаптации ребенка к условиям дошкольного учреждения.   Задача: разработать комплекс мер по повышению адаптационных возможностей детей раннего возраста.  Основой для хорошей адаптации служат благоприятные условия, соблюдение режима  дня, доброжелательные  взаимоотношения, гигиенические навыки, чистота, свежий воздух  и многое другое.  </vt:lpstr>
      <vt:lpstr>Степени адаптации</vt:lpstr>
      <vt:lpstr>Презентация PowerPoint</vt:lpstr>
      <vt:lpstr>Основные факторы поведенческой адаптации:</vt:lpstr>
      <vt:lpstr>Определение поведенческой реакции в соответствии с оценкой факторов адаптации 1.Эмоциональное  состояние</vt:lpstr>
      <vt:lpstr>    2.Социальные контакты ребенка </vt:lpstr>
      <vt:lpstr>   3. Сон ребенка            </vt:lpstr>
      <vt:lpstr>    4. Аппетит ребенка</vt:lpstr>
      <vt:lpstr>С поступлением ребенка в дошкольное учреждение в его жизни происходит множество изменений: </vt:lpstr>
      <vt:lpstr>Все эти изменения обрушиваются на ребенка одновременно, создавая для него </vt:lpstr>
      <vt:lpstr>Ребенок должен приспособиться к новым условиям, т.е.   </vt:lpstr>
      <vt:lpstr>Презентация PowerPoint</vt:lpstr>
      <vt:lpstr>Работа с родителями: </vt:lpstr>
      <vt:lpstr>Общая задача воспитателей и родителей – помочь ребенку по возможности безболезненно войти в жизнь детского сада.</vt:lpstr>
      <vt:lpstr>   Работа с воспитанниками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B450</dc:creator>
  <cp:lastModifiedBy>AeisTea</cp:lastModifiedBy>
  <cp:revision>126</cp:revision>
  <dcterms:created xsi:type="dcterms:W3CDTF">2012-09-05T18:23:16Z</dcterms:created>
  <dcterms:modified xsi:type="dcterms:W3CDTF">2022-10-19T02:29:06Z</dcterms:modified>
</cp:coreProperties>
</file>